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621" r:id="rId2"/>
    <p:sldId id="588" r:id="rId3"/>
    <p:sldId id="597" r:id="rId4"/>
    <p:sldId id="622" r:id="rId5"/>
  </p:sldIdLst>
  <p:sldSz cx="12188825" cy="685800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18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36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54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72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905" algn="l" defTabSz="914361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085" algn="l" defTabSz="914361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267" algn="l" defTabSz="914361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448" algn="l" defTabSz="914361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Untitled Section" id="{C1A18573-36A5-420F-93D6-7D02B5888D0A}">
          <p14:sldIdLst>
            <p14:sldId id="621"/>
            <p14:sldId id="588"/>
            <p14:sldId id="597"/>
            <p14:sldId id="622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9999"/>
    <a:srgbClr val="00CC99"/>
    <a:srgbClr val="71FFE4"/>
    <a:srgbClr val="CC00CC"/>
    <a:srgbClr val="0099FF"/>
    <a:srgbClr val="CCCCFF"/>
    <a:srgbClr val="CCCC00"/>
    <a:srgbClr val="D5621B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3793" autoAdjust="0"/>
    <p:restoredTop sz="90040" autoAdjust="0"/>
  </p:normalViewPr>
  <p:slideViewPr>
    <p:cSldViewPr>
      <p:cViewPr>
        <p:scale>
          <a:sx n="110" d="100"/>
          <a:sy n="110" d="100"/>
        </p:scale>
        <p:origin x="-312" y="72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-3726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9C21B-456A-45E0-8826-8AE637BDC16E}" type="datetimeFigureOut">
              <a:rPr lang="en-US" smtClean="0"/>
              <a:pPr/>
              <a:t>7/14/2016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92109-AF6A-40B7-A498-435BC9FAFD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007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1" algn="l" defTabSz="9143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1" algn="l" defTabSz="9143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3" algn="l" defTabSz="9143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24" algn="l" defTabSz="9143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05" algn="l" defTabSz="9143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85" algn="l" defTabSz="9143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67" algn="l" defTabSz="9143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48" algn="l" defTabSz="9143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92109-AF6A-40B7-A498-435BC9FAFD5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424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92109-AF6A-40B7-A498-435BC9FAFD5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330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92109-AF6A-40B7-A498-435BC9FAFD5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2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92109-AF6A-40B7-A498-435BC9FAFD5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84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4"/>
            <a:ext cx="12188825" cy="5135563"/>
          </a:xfrm>
          <a:prstGeom prst="rect">
            <a:avLst/>
          </a:prstGeom>
          <a:solidFill>
            <a:srgbClr val="003263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14" descr="upper third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84763"/>
            <a:ext cx="121888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9217" y="3355848"/>
            <a:ext cx="10766795" cy="1673352"/>
          </a:xfrm>
        </p:spPr>
        <p:txBody>
          <a:bodyPr tIns="0" bIns="0" anchor="t">
            <a:sp3d prstMaterial="matte">
              <a:bevelT w="50800" h="10160"/>
            </a:sp3d>
          </a:bodyPr>
          <a:lstStyle>
            <a:lvl1pPr algn="l">
              <a:defRPr sz="4400" b="1">
                <a:solidFill>
                  <a:schemeClr val="tx1"/>
                </a:solidFill>
                <a:latin typeface="Century Gothic" pitchFamily="34" charset="0"/>
                <a:cs typeface="Calibri" pitchFamily="34" charset="0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2814" y="1828800"/>
            <a:ext cx="10766795" cy="1499616"/>
          </a:xfrm>
        </p:spPr>
        <p:txBody>
          <a:bodyPr lIns="118867" tIns="0" rIns="45719" bIns="0" anchor="b"/>
          <a:lstStyle>
            <a:lvl1pPr marL="0" indent="0" algn="l">
              <a:buNone/>
              <a:defRPr sz="2000">
                <a:solidFill>
                  <a:schemeClr val="bg2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4" name="Picture 16" descr="ADDER white long copy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30716" y="6249669"/>
            <a:ext cx="2857720" cy="427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229" y="1196752"/>
            <a:ext cx="10969943" cy="4752528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441" y="152400"/>
            <a:ext cx="10969943" cy="612304"/>
          </a:xfrm>
          <a:prstGeom prst="rect">
            <a:avLst/>
          </a:prstGeo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4"/>
          <p:cNvSpPr txBox="1">
            <a:spLocks/>
          </p:cNvSpPr>
          <p:nvPr userDrawn="1"/>
        </p:nvSpPr>
        <p:spPr bwMode="auto">
          <a:xfrm>
            <a:off x="28574" y="6286848"/>
            <a:ext cx="3833589" cy="61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1" tIns="91436" rIns="91436" bIns="45719" numCol="1" anchor="t" anchorCtr="0" compatLnSpc="1">
            <a:prstTxWarp prst="textNoShape">
              <a:avLst/>
            </a:prstTxWarp>
          </a:bodyPr>
          <a:lstStyle/>
          <a:p>
            <a:pPr algn="ctr" defTabSz="914361">
              <a:spcAft>
                <a:spcPts val="1800"/>
              </a:spcAft>
              <a:buClr>
                <a:srgbClr val="4373AC"/>
              </a:buClr>
              <a:buSzPct val="100000"/>
              <a:defRPr/>
            </a:pPr>
            <a:r>
              <a:rPr lang="en-GB" sz="1800" b="0" i="0" dirty="0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All roadmap slides</a:t>
            </a:r>
            <a:r>
              <a:rPr lang="en-GB" sz="1800" b="0" i="0" baseline="0" dirty="0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 are </a:t>
            </a:r>
            <a:r>
              <a:rPr lang="en-GB" sz="1800" b="1" i="0" baseline="0" dirty="0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CONFIDENTIAL</a:t>
            </a:r>
            <a:endParaRPr lang="en-GB" sz="1800" b="1" i="0" dirty="0">
              <a:solidFill>
                <a:schemeClr val="bg2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>
          <a:gsLst>
            <a:gs pos="1000">
              <a:srgbClr val="393A3B"/>
            </a:gs>
            <a:gs pos="12000">
              <a:schemeClr val="bg2">
                <a:tint val="48000"/>
                <a:satMod val="300000"/>
              </a:schemeClr>
            </a:gs>
            <a:gs pos="20000">
              <a:schemeClr val="bg2">
                <a:tint val="49000"/>
                <a:satMod val="300000"/>
              </a:schemeClr>
            </a:gs>
            <a:gs pos="100000">
              <a:schemeClr val="bg2">
                <a:shade val="30000"/>
              </a:schemeClr>
            </a:gs>
          </a:gsLst>
          <a:path path="circle">
            <a:fillToRect l="10000" t="-25000" r="10000" b="12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4"/>
            <a:ext cx="12188825" cy="2601913"/>
          </a:xfrm>
          <a:prstGeom prst="rect">
            <a:avLst/>
          </a:prstGeom>
          <a:solidFill>
            <a:srgbClr val="003263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14" descr="upper third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65401"/>
            <a:ext cx="121888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215" y="118872"/>
            <a:ext cx="10681474" cy="1636776"/>
          </a:xfrm>
        </p:spPr>
        <p:txBody>
          <a:bodyPr tIns="0" rIns="91436" bIns="0" anchor="b"/>
          <a:lstStyle>
            <a:lvl1pPr algn="l">
              <a:defRPr sz="4400" b="1" cap="none" baseline="0">
                <a:solidFill>
                  <a:schemeClr val="bg1"/>
                </a:solidFill>
                <a:latin typeface="Century Gothic" pitchFamily="34" charset="0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216" y="1828800"/>
            <a:ext cx="10693662" cy="685800"/>
          </a:xfrm>
        </p:spPr>
        <p:txBody>
          <a:bodyPr lIns="146298" tIns="0" rIns="45719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18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7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90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30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26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44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441" y="6381750"/>
            <a:ext cx="1548997" cy="274639"/>
          </a:xfrm>
          <a:prstGeom prst="rect">
            <a:avLst/>
          </a:prstGeom>
        </p:spPr>
        <p:txBody>
          <a:bodyPr lIns="91436" tIns="45719" rIns="91436" bIns="45719"/>
          <a:lstStyle>
            <a:lvl1pPr>
              <a:defRPr/>
            </a:lvl1pPr>
          </a:lstStyle>
          <a:p>
            <a:pPr>
              <a:defRPr/>
            </a:pPr>
            <a:fld id="{B9DF2952-3738-4B42-8491-7BBCDB193B96}" type="datetimeFigureOut">
              <a:rPr lang="en-US"/>
              <a:pPr>
                <a:defRPr/>
              </a:pPr>
              <a:t>7/14/2016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02172" y="6381750"/>
            <a:ext cx="4704124" cy="274639"/>
          </a:xfrm>
          <a:prstGeom prst="rect">
            <a:avLst/>
          </a:prstGeom>
        </p:spPr>
        <p:txBody>
          <a:bodyPr lIns="91436" tIns="45719" rIns="91436" bIns="45719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16" descr="ADDER white long copy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30716" y="6249669"/>
            <a:ext cx="2857720" cy="427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4"/>
          <p:cNvSpPr txBox="1">
            <a:spLocks/>
          </p:cNvSpPr>
          <p:nvPr userDrawn="1"/>
        </p:nvSpPr>
        <p:spPr bwMode="auto">
          <a:xfrm>
            <a:off x="8614692" y="5627571"/>
            <a:ext cx="3384376" cy="61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1" tIns="91436" rIns="91436" bIns="45719" numCol="1" anchor="t" anchorCtr="0" compatLnSpc="1">
            <a:prstTxWarp prst="textNoShape">
              <a:avLst/>
            </a:prstTxWarp>
          </a:bodyPr>
          <a:lstStyle/>
          <a:p>
            <a:pPr algn="ctr" defTabSz="914361">
              <a:spcAft>
                <a:spcPts val="1800"/>
              </a:spcAft>
              <a:buClr>
                <a:srgbClr val="4373AC"/>
              </a:buClr>
              <a:buSzPct val="100000"/>
              <a:defRPr/>
            </a:pPr>
            <a:r>
              <a:rPr lang="en-GB" sz="1800" b="0" i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All slides</a:t>
            </a:r>
            <a:r>
              <a:rPr lang="en-GB" sz="1800" b="0" i="0" baseline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are </a:t>
            </a:r>
            <a:r>
              <a:rPr lang="en-GB" sz="1800" b="1" i="0" baseline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CONFIDENTIAL</a:t>
            </a:r>
            <a:endParaRPr lang="en-GB" sz="1800" b="1" i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230" y="1340768"/>
            <a:ext cx="5383398" cy="4392488"/>
          </a:xfrm>
        </p:spPr>
        <p:txBody>
          <a:bodyPr lIns="91436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9774" y="1340768"/>
            <a:ext cx="5383398" cy="4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609441" y="152400"/>
            <a:ext cx="10969943" cy="612304"/>
          </a:xfrm>
          <a:prstGeom prst="rect">
            <a:avLst/>
          </a:prstGeo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09443" y="6381750"/>
            <a:ext cx="1358546" cy="274639"/>
          </a:xfrm>
          <a:prstGeom prst="rect">
            <a:avLst/>
          </a:prstGeom>
        </p:spPr>
        <p:txBody>
          <a:bodyPr lIns="91436" tIns="45719" rIns="91436" bIns="45719"/>
          <a:lstStyle>
            <a:lvl1pPr>
              <a:defRPr/>
            </a:lvl1pPr>
          </a:lstStyle>
          <a:p>
            <a:pPr>
              <a:defRPr/>
            </a:pPr>
            <a:fld id="{653964F0-F86F-430E-A0DC-D67E8637E38E}" type="datetimeFigureOut">
              <a:rPr lang="en-US"/>
              <a:pPr>
                <a:defRPr/>
              </a:pPr>
              <a:t>7/14/2016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02172" y="6381750"/>
            <a:ext cx="4704124" cy="274639"/>
          </a:xfrm>
          <a:prstGeom prst="rect">
            <a:avLst/>
          </a:prstGeom>
        </p:spPr>
        <p:txBody>
          <a:bodyPr lIns="91436" tIns="45719" rIns="91436" bIns="45719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98990"/>
            <a:ext cx="5385514" cy="715355"/>
          </a:xfrm>
        </p:spPr>
        <p:txBody>
          <a:bodyPr lIns="146298" anchor="ctr"/>
          <a:lstStyle>
            <a:lvl1pPr marL="0" indent="0">
              <a:buNone/>
              <a:defRPr sz="2300" b="1" cap="all" baseline="0"/>
            </a:lvl1pPr>
            <a:lvl2pPr marL="457181" indent="0">
              <a:buNone/>
              <a:defRPr sz="2000" b="1"/>
            </a:lvl2pPr>
            <a:lvl3pPr marL="914361" indent="0">
              <a:buNone/>
              <a:defRPr sz="19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5" indent="0">
              <a:buNone/>
              <a:defRPr sz="1600" b="1"/>
            </a:lvl7pPr>
            <a:lvl8pPr marL="3200267" indent="0">
              <a:buNone/>
              <a:defRPr sz="1600" b="1"/>
            </a:lvl8pPr>
            <a:lvl9pPr marL="3657448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449512"/>
            <a:ext cx="5385514" cy="36437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98990"/>
            <a:ext cx="5387630" cy="715355"/>
          </a:xfrm>
        </p:spPr>
        <p:txBody>
          <a:bodyPr lIns="146298" anchor="ctr"/>
          <a:lstStyle>
            <a:lvl1pPr marL="0" indent="0">
              <a:buNone/>
              <a:defRPr sz="2300" b="1" cap="all" baseline="0"/>
            </a:lvl1pPr>
            <a:lvl2pPr marL="457181" indent="0">
              <a:buNone/>
              <a:defRPr sz="2000" b="1"/>
            </a:lvl2pPr>
            <a:lvl3pPr marL="914361" indent="0">
              <a:buNone/>
              <a:defRPr sz="1900" b="1"/>
            </a:lvl3pPr>
            <a:lvl4pPr marL="1371543" indent="0">
              <a:buNone/>
              <a:defRPr sz="1600" b="1"/>
            </a:lvl4pPr>
            <a:lvl5pPr marL="1828724" indent="0">
              <a:buNone/>
              <a:defRPr sz="1600" b="1"/>
            </a:lvl5pPr>
            <a:lvl6pPr marL="2285905" indent="0">
              <a:buNone/>
              <a:defRPr sz="1600" b="1"/>
            </a:lvl6pPr>
            <a:lvl7pPr marL="2743085" indent="0">
              <a:buNone/>
              <a:defRPr sz="1600" b="1"/>
            </a:lvl7pPr>
            <a:lvl8pPr marL="3200267" indent="0">
              <a:buNone/>
              <a:defRPr sz="1600" b="1"/>
            </a:lvl8pPr>
            <a:lvl9pPr marL="3657448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449512"/>
            <a:ext cx="5387630" cy="36437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09441" y="152400"/>
            <a:ext cx="10969943" cy="612304"/>
          </a:xfrm>
          <a:prstGeom prst="rect">
            <a:avLst/>
          </a:prstGeo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09443" y="6381750"/>
            <a:ext cx="1358546" cy="274639"/>
          </a:xfrm>
          <a:prstGeom prst="rect">
            <a:avLst/>
          </a:prstGeom>
        </p:spPr>
        <p:txBody>
          <a:bodyPr lIns="91436" tIns="45719" rIns="91436" bIns="45719"/>
          <a:lstStyle>
            <a:lvl1pPr>
              <a:defRPr/>
            </a:lvl1pPr>
          </a:lstStyle>
          <a:p>
            <a:pPr>
              <a:defRPr/>
            </a:pPr>
            <a:fld id="{CA46FACE-0E33-4448-861A-156C345A498C}" type="datetimeFigureOut">
              <a:rPr lang="en-US"/>
              <a:pPr>
                <a:defRPr/>
              </a:pPr>
              <a:t>7/14/2016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02172" y="6381750"/>
            <a:ext cx="4704124" cy="274639"/>
          </a:xfrm>
          <a:prstGeom prst="rect">
            <a:avLst/>
          </a:prstGeom>
        </p:spPr>
        <p:txBody>
          <a:bodyPr lIns="91436" tIns="45719" rIns="91436" bIns="45719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609441" y="152400"/>
            <a:ext cx="10969943" cy="612304"/>
          </a:xfrm>
          <a:prstGeom prst="rect">
            <a:avLst/>
          </a:prstGeo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443" y="6381750"/>
            <a:ext cx="1358546" cy="274639"/>
          </a:xfrm>
          <a:prstGeom prst="rect">
            <a:avLst/>
          </a:prstGeom>
        </p:spPr>
        <p:txBody>
          <a:bodyPr lIns="91436" tIns="45719" rIns="91436" bIns="45719"/>
          <a:lstStyle>
            <a:lvl1pPr>
              <a:defRPr/>
            </a:lvl1pPr>
          </a:lstStyle>
          <a:p>
            <a:pPr>
              <a:defRPr/>
            </a:pPr>
            <a:fld id="{1C97525B-2AF4-4ED1-A379-7D93A7143348}" type="datetimeFigureOut">
              <a:rPr lang="en-US"/>
              <a:pPr>
                <a:defRPr/>
              </a:pPr>
              <a:t>7/14/2016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02172" y="6381750"/>
            <a:ext cx="4704124" cy="274639"/>
          </a:xfrm>
          <a:prstGeom prst="rect">
            <a:avLst/>
          </a:prstGeom>
        </p:spPr>
        <p:txBody>
          <a:bodyPr lIns="91436" tIns="45719" rIns="91436" bIns="45719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4788" y="1743137"/>
            <a:ext cx="7892132" cy="4350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27" y="1730018"/>
            <a:ext cx="3290983" cy="4363279"/>
          </a:xfrm>
        </p:spPr>
        <p:txBody>
          <a:bodyPr/>
          <a:lstStyle>
            <a:lvl1pPr marL="0" indent="0">
              <a:buNone/>
              <a:defRPr sz="1500"/>
            </a:lvl1pPr>
            <a:lvl2pPr marL="457181" indent="0">
              <a:buNone/>
              <a:defRPr sz="1200"/>
            </a:lvl2pPr>
            <a:lvl3pPr marL="914361" indent="0">
              <a:buNone/>
              <a:defRPr sz="1100"/>
            </a:lvl3pPr>
            <a:lvl4pPr marL="1371543" indent="0">
              <a:buNone/>
              <a:defRPr sz="900"/>
            </a:lvl4pPr>
            <a:lvl5pPr marL="1828724" indent="0">
              <a:buNone/>
              <a:defRPr sz="900"/>
            </a:lvl5pPr>
            <a:lvl6pPr marL="2285905" indent="0">
              <a:buNone/>
              <a:defRPr sz="900"/>
            </a:lvl6pPr>
            <a:lvl7pPr marL="2743085" indent="0">
              <a:buNone/>
              <a:defRPr sz="900"/>
            </a:lvl7pPr>
            <a:lvl8pPr marL="3200267" indent="0">
              <a:buNone/>
              <a:defRPr sz="900"/>
            </a:lvl8pPr>
            <a:lvl9pPr marL="3657448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609441" y="152400"/>
            <a:ext cx="10969943" cy="6123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09443" y="6381750"/>
            <a:ext cx="1358546" cy="274639"/>
          </a:xfrm>
          <a:prstGeom prst="rect">
            <a:avLst/>
          </a:prstGeom>
        </p:spPr>
        <p:txBody>
          <a:bodyPr lIns="91436" tIns="45719" rIns="91436" bIns="45719"/>
          <a:lstStyle>
            <a:lvl1pPr>
              <a:defRPr/>
            </a:lvl1pPr>
          </a:lstStyle>
          <a:p>
            <a:pPr>
              <a:defRPr/>
            </a:pPr>
            <a:fld id="{B660841D-348F-46E8-B603-88ADC3D44D79}" type="datetimeFigureOut">
              <a:rPr lang="en-US"/>
              <a:pPr>
                <a:defRPr/>
              </a:pPr>
              <a:t>7/14/2016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02172" y="6381750"/>
            <a:ext cx="4704124" cy="274639"/>
          </a:xfrm>
          <a:prstGeom prst="rect">
            <a:avLst/>
          </a:prstGeom>
        </p:spPr>
        <p:txBody>
          <a:bodyPr lIns="91436" tIns="45719" rIns="91436" bIns="45719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 flipH="1" flipV="1">
            <a:off x="1200464" y="4171157"/>
            <a:ext cx="5373687" cy="0"/>
          </a:xfrm>
          <a:prstGeom prst="line">
            <a:avLst/>
          </a:prstGeom>
          <a:ln w="25400">
            <a:solidFill>
              <a:srgbClr val="4D4D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0735" y="1484808"/>
            <a:ext cx="8327693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1" indent="0">
              <a:buNone/>
              <a:defRPr sz="2800"/>
            </a:lvl2pPr>
            <a:lvl3pPr marL="914361" indent="0">
              <a:buNone/>
              <a:defRPr sz="2400"/>
            </a:lvl3pPr>
            <a:lvl4pPr marL="1371543" indent="0">
              <a:buNone/>
              <a:defRPr sz="2000"/>
            </a:lvl4pPr>
            <a:lvl5pPr marL="1828724" indent="0">
              <a:buNone/>
              <a:defRPr sz="2000"/>
            </a:lvl5pPr>
            <a:lvl6pPr marL="2285905" indent="0">
              <a:buNone/>
              <a:defRPr sz="2000"/>
            </a:lvl6pPr>
            <a:lvl7pPr marL="2743085" indent="0">
              <a:buNone/>
              <a:defRPr sz="2000"/>
            </a:lvl7pPr>
            <a:lvl8pPr marL="3200267" indent="0">
              <a:buNone/>
              <a:defRPr sz="2000"/>
            </a:lvl8pPr>
            <a:lvl9pPr marL="3657448" indent="0">
              <a:buNone/>
              <a:defRPr sz="2000"/>
            </a:lvl9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00" y="1728216"/>
            <a:ext cx="3290983" cy="4572000"/>
          </a:xfrm>
        </p:spPr>
        <p:txBody>
          <a:bodyPr/>
          <a:lstStyle>
            <a:lvl1pPr marL="0" indent="0">
              <a:buNone/>
              <a:defRPr sz="1500"/>
            </a:lvl1pPr>
            <a:lvl2pPr marL="457181" indent="0">
              <a:buNone/>
              <a:defRPr sz="1200"/>
            </a:lvl2pPr>
            <a:lvl3pPr marL="914361" indent="0">
              <a:buNone/>
              <a:defRPr sz="1100"/>
            </a:lvl3pPr>
            <a:lvl4pPr marL="1371543" indent="0">
              <a:buNone/>
              <a:defRPr sz="900"/>
            </a:lvl4pPr>
            <a:lvl5pPr marL="1828724" indent="0">
              <a:buNone/>
              <a:defRPr sz="900"/>
            </a:lvl5pPr>
            <a:lvl6pPr marL="2285905" indent="0">
              <a:buNone/>
              <a:defRPr sz="900"/>
            </a:lvl6pPr>
            <a:lvl7pPr marL="2743085" indent="0">
              <a:buNone/>
              <a:defRPr sz="900"/>
            </a:lvl7pPr>
            <a:lvl8pPr marL="3200267" indent="0">
              <a:buNone/>
              <a:defRPr sz="900"/>
            </a:lvl8pPr>
            <a:lvl9pPr marL="3657448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09441" y="152400"/>
            <a:ext cx="10969943" cy="6123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220076" y="1169989"/>
            <a:ext cx="3362508" cy="201612"/>
          </a:xfrm>
          <a:prstGeom prst="rect">
            <a:avLst/>
          </a:prstGeom>
        </p:spPr>
        <p:txBody>
          <a:bodyPr lIns="91436" tIns="45719" rIns="91436" bIns="45719"/>
          <a:lstStyle>
            <a:lvl1pPr>
              <a:defRPr/>
            </a:lvl1pPr>
          </a:lstStyle>
          <a:p>
            <a:pPr>
              <a:defRPr/>
            </a:pPr>
            <a:fld id="{41D06C6A-44C7-4AD9-B35C-991AFF0F5844}" type="datetimeFigureOut">
              <a:rPr lang="en-US"/>
              <a:pPr>
                <a:defRPr/>
              </a:pPr>
              <a:t>7/14/2016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6013" y="1169989"/>
            <a:ext cx="6923930" cy="201612"/>
          </a:xfrm>
          <a:prstGeom prst="rect">
            <a:avLst/>
          </a:prstGeom>
        </p:spPr>
        <p:txBody>
          <a:bodyPr lIns="91436" tIns="45719" rIns="91436" bIns="45719"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5959" y="1169989"/>
            <a:ext cx="977645" cy="201612"/>
          </a:xfrm>
          <a:prstGeom prst="rect">
            <a:avLst/>
          </a:prstGeom>
        </p:spPr>
        <p:txBody>
          <a:bodyPr lIns="91436" tIns="45719" rIns="91436" bIns="45719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432707C-1D67-4754-81AA-62F98EB01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1775195"/>
            <a:ext cx="10969943" cy="431810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441" y="152400"/>
            <a:ext cx="10969943" cy="612304"/>
          </a:xfrm>
          <a:prstGeom prst="rect">
            <a:avLst/>
          </a:prstGeo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443" y="6381750"/>
            <a:ext cx="1358546" cy="274639"/>
          </a:xfrm>
          <a:prstGeom prst="rect">
            <a:avLst/>
          </a:prstGeom>
        </p:spPr>
        <p:txBody>
          <a:bodyPr lIns="91436" tIns="45719" rIns="91436" bIns="45719"/>
          <a:lstStyle>
            <a:lvl1pPr>
              <a:defRPr/>
            </a:lvl1pPr>
          </a:lstStyle>
          <a:p>
            <a:pPr>
              <a:defRPr/>
            </a:pPr>
            <a:fld id="{FE02A0D4-DAA0-4BF8-BFE5-2C49322B4E1C}" type="datetimeFigureOut">
              <a:rPr lang="en-US"/>
              <a:pPr>
                <a:defRPr/>
              </a:pPr>
              <a:t>7/14/2016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02172" y="6381750"/>
            <a:ext cx="4704124" cy="274639"/>
          </a:xfrm>
          <a:prstGeom prst="rect">
            <a:avLst/>
          </a:prstGeom>
        </p:spPr>
        <p:txBody>
          <a:bodyPr lIns="91436" tIns="45719" rIns="91436" bIns="45719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8796696" y="0"/>
            <a:ext cx="6136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 bwMode="ltGray">
          <a:xfrm>
            <a:off x="8862291" y="0"/>
            <a:ext cx="3351927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0045" y="274644"/>
            <a:ext cx="2539339" cy="5851525"/>
          </a:xfrm>
        </p:spPr>
        <p:txBody>
          <a:bodyPr vert="eaVert"/>
          <a:lstStyle>
            <a:lvl1pPr>
              <a:defRPr sz="4400">
                <a:solidFill>
                  <a:schemeClr val="tx2">
                    <a:lumMod val="20000"/>
                    <a:lumOff val="80000"/>
                  </a:schemeClr>
                </a:solidFill>
                <a:latin typeface="Century Gothic" pitchFamily="34" charset="0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304804"/>
            <a:ext cx="802431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0" y="5805264"/>
            <a:ext cx="12188825" cy="105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ltGray">
          <a:xfrm>
            <a:off x="0" y="4"/>
            <a:ext cx="12188825" cy="836613"/>
          </a:xfrm>
          <a:custGeom>
            <a:avLst/>
            <a:gdLst>
              <a:gd name="connsiteX0" fmla="*/ 0 w 9143999"/>
              <a:gd name="connsiteY0" fmla="*/ 0 h 1433733"/>
              <a:gd name="connsiteX1" fmla="*/ 9143999 w 9143999"/>
              <a:gd name="connsiteY1" fmla="*/ 0 h 1433733"/>
              <a:gd name="connsiteX2" fmla="*/ 9143999 w 9143999"/>
              <a:gd name="connsiteY2" fmla="*/ 1433733 h 1433733"/>
              <a:gd name="connsiteX3" fmla="*/ 0 w 9143999"/>
              <a:gd name="connsiteY3" fmla="*/ 1433733 h 1433733"/>
              <a:gd name="connsiteX4" fmla="*/ 0 w 9143999"/>
              <a:gd name="connsiteY4" fmla="*/ 0 h 1433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3999" h="1433733">
                <a:moveTo>
                  <a:pt x="0" y="0"/>
                </a:moveTo>
                <a:lnTo>
                  <a:pt x="9143999" y="0"/>
                </a:lnTo>
                <a:lnTo>
                  <a:pt x="9143999" y="1433733"/>
                </a:lnTo>
                <a:lnTo>
                  <a:pt x="0" y="1433733"/>
                </a:lnTo>
                <a:lnTo>
                  <a:pt x="0" y="0"/>
                </a:lnTo>
                <a:close/>
              </a:path>
            </a:pathLst>
          </a:custGeom>
          <a:solidFill>
            <a:srgbClr val="003263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152404"/>
            <a:ext cx="10969943" cy="612775"/>
          </a:xfrm>
          <a:prstGeom prst="rect">
            <a:avLst/>
          </a:prstGeom>
        </p:spPr>
        <p:txBody>
          <a:bodyPr vert="horz" lIns="91436" tIns="45719" rIns="45719" bIns="45719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softRound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030" name="Picture 10" descr="upper third2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836614"/>
            <a:ext cx="121888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441" y="1196979"/>
            <a:ext cx="10969943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1" tIns="91436" rIns="91436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1" name="Picture 16" descr="ADDER white long copy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830716" y="6249669"/>
            <a:ext cx="2857720" cy="427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500" b="1" kern="1200">
          <a:solidFill>
            <a:srgbClr val="DDDFE5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latin typeface="Century Gothic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DDDFE5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DDDFE5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DDDFE5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DDDFE5"/>
          </a:solidFill>
          <a:latin typeface="Century Gothic" pitchFamily="34" charset="0"/>
        </a:defRPr>
      </a:lvl5pPr>
      <a:lvl6pPr marL="457181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DDDFE5"/>
          </a:solidFill>
          <a:latin typeface="Century Gothic" pitchFamily="34" charset="0"/>
        </a:defRPr>
      </a:lvl6pPr>
      <a:lvl7pPr marL="914361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DDDFE5"/>
          </a:solidFill>
          <a:latin typeface="Century Gothic" pitchFamily="34" charset="0"/>
        </a:defRPr>
      </a:lvl7pPr>
      <a:lvl8pPr marL="1371543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DDDFE5"/>
          </a:solidFill>
          <a:latin typeface="Century Gothic" pitchFamily="34" charset="0"/>
        </a:defRPr>
      </a:lvl8pPr>
      <a:lvl9pPr marL="1828724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DDDFE5"/>
          </a:solidFill>
          <a:latin typeface="Century Gothic" pitchFamily="34" charset="0"/>
        </a:defRPr>
      </a:lvl9pPr>
      <a:extLst/>
    </p:titleStyle>
    <p:bodyStyle>
      <a:lvl1pPr marL="438131" indent="-319075" algn="l" rtl="0" eaLnBrk="1" fontAlgn="base" hangingPunct="1">
        <a:spcBef>
          <a:spcPct val="0"/>
        </a:spcBef>
        <a:spcAft>
          <a:spcPct val="0"/>
        </a:spcAft>
        <a:buClr>
          <a:srgbClr val="4373AC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30220" indent="-273039" algn="l" rtl="0" eaLnBrk="1" fontAlgn="base" hangingPunct="1">
        <a:spcBef>
          <a:spcPct val="20000"/>
        </a:spcBef>
        <a:spcAft>
          <a:spcPct val="0"/>
        </a:spcAft>
        <a:buClr>
          <a:srgbClr val="4373AC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2pPr>
      <a:lvl3pPr marL="995322" indent="-228591" algn="l" rtl="0" eaLnBrk="1" fontAlgn="base" hangingPunct="1">
        <a:spcBef>
          <a:spcPct val="20000"/>
        </a:spcBef>
        <a:spcAft>
          <a:spcPct val="0"/>
        </a:spcAft>
        <a:buClr>
          <a:srgbClr val="4373AC"/>
        </a:buClr>
        <a:buFont typeface="Arial" charset="0"/>
        <a:buChar char="▪"/>
        <a:defRPr sz="240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3pPr>
      <a:lvl4pPr marL="1215974" indent="-182556" algn="l" rtl="0" eaLnBrk="1" fontAlgn="base" hangingPunct="1">
        <a:spcBef>
          <a:spcPct val="20000"/>
        </a:spcBef>
        <a:spcAft>
          <a:spcPct val="0"/>
        </a:spcAft>
        <a:buClr>
          <a:srgbClr val="4373AC"/>
        </a:buClr>
        <a:buFont typeface="Arial" charset="0"/>
        <a:buChar char="▪"/>
        <a:defRPr sz="200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4pPr>
      <a:lvl5pPr marL="1425516" indent="-182556" algn="l" rtl="0" eaLnBrk="1" fontAlgn="base" hangingPunct="1">
        <a:spcBef>
          <a:spcPct val="20000"/>
        </a:spcBef>
        <a:spcAft>
          <a:spcPct val="0"/>
        </a:spcAft>
        <a:buClr>
          <a:srgbClr val="4373AC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5pPr>
      <a:lvl6pPr marL="1627564" indent="-182872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724" indent="-182872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883" indent="-182872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043" indent="-182872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9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2.wdp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0ahUKEwiNnsDYkc3MAhVEOMAKHejPDysQjRwIBw&amp;url=https://www.kolijoriverhouse.com/dollar-sign/&amp;bvm=bv.121421273,d.ZGg&amp;psig=AFQjCNGvWHO-L1wzC7pFmnoka0u0Yw8bEw&amp;ust=1462888214437463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5484" y="3212976"/>
            <a:ext cx="4122912" cy="16732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 smtClean="0"/>
              <a:t>VGA &gt; DVI </a:t>
            </a:r>
            <a:r>
              <a:rPr lang="ru-RU" sz="2400" dirty="0" smtClean="0"/>
              <a:t>конвертер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GB" dirty="0" smtClean="0"/>
              <a:t>Adder </a:t>
            </a:r>
            <a:r>
              <a:rPr lang="en-GB" dirty="0" smtClean="0"/>
              <a:t>DVA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57108" y="1484784"/>
            <a:ext cx="8077200" cy="1500188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Новинка! Июль </a:t>
            </a:r>
            <a:r>
              <a:rPr lang="en-US" dirty="0" smtClean="0"/>
              <a:t>2016</a:t>
            </a:r>
            <a:endParaRPr lang="en-US" dirty="0" smtClean="0"/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549796" y="6165304"/>
            <a:ext cx="8077200" cy="492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8872" tIns="0" rIns="45720" bIns="0" numCol="1" rtlCol="0" anchor="b" anchorCtr="0" compatLnSpc="1">
            <a:prstTxWarp prst="textNoShape">
              <a:avLst/>
            </a:prstTxWarp>
            <a:normAutofit/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373AC"/>
              </a:buClr>
              <a:buSzPct val="80000"/>
              <a:buFont typeface="Wingdings 2" pitchFamily="18" charset="2"/>
              <a:buNone/>
              <a:defRPr sz="2000" kern="1200">
                <a:solidFill>
                  <a:schemeClr val="bg2">
                    <a:lumMod val="40000"/>
                    <a:lumOff val="60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373AC"/>
              </a:buClr>
              <a:buSzPct val="90000"/>
              <a:buFont typeface="Wingdings" pitchFamily="2" charset="2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373AC"/>
              </a:buClr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373AC"/>
              </a:buClr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373AC"/>
              </a:buClr>
              <a:buFont typeface="Wingdings 3" pitchFamily="18" charset="2"/>
              <a:buNone/>
              <a:defRPr lang="en-US" sz="200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None/>
              <a:defRPr kumimoji="0"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1100" dirty="0" smtClean="0"/>
              <a:t>Все права защищены</a:t>
            </a:r>
            <a:endParaRPr lang="en-US" sz="110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00"/>
          <a:stretch/>
        </p:blipFill>
        <p:spPr bwMode="auto">
          <a:xfrm>
            <a:off x="4716104" y="0"/>
            <a:ext cx="7472721" cy="51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4"/>
          <p:cNvSpPr txBox="1">
            <a:spLocks/>
          </p:cNvSpPr>
          <p:nvPr/>
        </p:nvSpPr>
        <p:spPr bwMode="auto">
          <a:xfrm>
            <a:off x="7030516" y="4365104"/>
            <a:ext cx="3456384" cy="5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1" tIns="91436" rIns="91436" bIns="45719" numCol="1" anchor="t" anchorCtr="0" compatLnSpc="1">
            <a:prstTxWarp prst="textNoShape">
              <a:avLst/>
            </a:prstTxWarp>
          </a:bodyPr>
          <a:lstStyle>
            <a:lvl1pPr marL="438131" indent="-31907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4373AC"/>
              </a:buClr>
              <a:buSzPct val="80000"/>
              <a:buFont typeface="Wingdings 2" pitchFamily="18" charset="2"/>
              <a:buChar char=""/>
              <a:defRPr sz="32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30220" indent="-27303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373AC"/>
              </a:buClr>
              <a:buSzPct val="90000"/>
              <a:buFont typeface="Wingdings" pitchFamily="2" charset="2"/>
              <a:buChar char=""/>
              <a:defRPr sz="28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995322" indent="-228591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373AC"/>
              </a:buClr>
              <a:buFont typeface="Arial" charset="0"/>
              <a:buChar char="▪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3pPr>
            <a:lvl4pPr marL="1215974" indent="-18255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373AC"/>
              </a:buClr>
              <a:buFont typeface="Arial" charset="0"/>
              <a:buChar char="▪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4pPr>
            <a:lvl5pPr marL="1425516" indent="-18255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373AC"/>
              </a:buClr>
              <a:buFont typeface="Wingdings 3" pitchFamily="18" charset="2"/>
              <a:buChar char=""/>
              <a:defRPr lang="en-US" sz="2000" kern="12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5pPr>
            <a:lvl6pPr marL="1627564" indent="-182872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24" indent="-182872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883" indent="-182872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043" indent="-18287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>
                <a:srgbClr val="4373AC"/>
              </a:buClr>
              <a:buSzPct val="100000"/>
              <a:buFont typeface="Wingdings 2" pitchFamily="18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n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30916" y="2560320"/>
            <a:ext cx="504056" cy="652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7090519" y="774780"/>
            <a:ext cx="4809178" cy="4000261"/>
            <a:chOff x="1845940" y="1135137"/>
            <a:chExt cx="4809178" cy="4000261"/>
          </a:xfrm>
        </p:grpSpPr>
        <p:sp>
          <p:nvSpPr>
            <p:cNvPr id="3" name="Diagonal Stripe 2"/>
            <p:cNvSpPr/>
            <p:nvPr/>
          </p:nvSpPr>
          <p:spPr>
            <a:xfrm rot="8994298">
              <a:off x="3599587" y="4440120"/>
              <a:ext cx="491752" cy="432048"/>
            </a:xfrm>
            <a:prstGeom prst="diagStripe">
              <a:avLst>
                <a:gd name="adj" fmla="val 39731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5940" y="1135137"/>
              <a:ext cx="4809178" cy="40002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615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52404"/>
            <a:ext cx="6565091" cy="61277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Аналоговый адаптер</a:t>
            </a:r>
            <a:endParaRPr lang="en-GB" dirty="0"/>
          </a:p>
        </p:txBody>
      </p:sp>
      <p:pic>
        <p:nvPicPr>
          <p:cNvPr id="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2684" y="6093295"/>
            <a:ext cx="285908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Content Placeholder 4"/>
          <p:cNvSpPr txBox="1">
            <a:spLocks/>
          </p:cNvSpPr>
          <p:nvPr/>
        </p:nvSpPr>
        <p:spPr bwMode="auto">
          <a:xfrm>
            <a:off x="405778" y="1355258"/>
            <a:ext cx="7244571" cy="5026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1" tIns="91436" rIns="91436" bIns="45719" numCol="1" anchor="t" anchorCtr="0" compatLnSpc="1">
            <a:prstTxWarp prst="textNoShape">
              <a:avLst/>
            </a:prstTxWarp>
          </a:bodyPr>
          <a:lstStyle/>
          <a:p>
            <a:pPr marL="438131" indent="-319075" defTabSz="914361">
              <a:spcAft>
                <a:spcPts val="1800"/>
              </a:spcAft>
              <a:buClr>
                <a:srgbClr val="4373AC"/>
              </a:buClr>
              <a:buSzPct val="100000"/>
              <a:buFont typeface="Wingdings 2" pitchFamily="18" charset="2"/>
              <a:buChar char=""/>
              <a:defRPr/>
            </a:pPr>
            <a:r>
              <a:rPr lang="ru-RU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Позволяет подключать любые цифровые устройства (мониторы, </a:t>
            </a:r>
            <a:r>
              <a:rPr lang="en-US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KVM</a:t>
            </a:r>
            <a:r>
              <a:rPr lang="ru-RU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-удлинители</a:t>
            </a:r>
            <a:r>
              <a:rPr lang="ru-RU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) к компьютерам с аналоговым видеоинтерфе</a:t>
            </a:r>
            <a:r>
              <a:rPr lang="ru-RU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йсом</a:t>
            </a:r>
          </a:p>
          <a:p>
            <a:pPr marL="438131" indent="-319075" defTabSz="914361">
              <a:spcAft>
                <a:spcPts val="1800"/>
              </a:spcAft>
              <a:buClr>
                <a:srgbClr val="4373AC"/>
              </a:buClr>
              <a:buSzPct val="100000"/>
              <a:buFont typeface="Wingdings 2" pitchFamily="18" charset="2"/>
              <a:buChar char=""/>
              <a:defRPr/>
            </a:pPr>
            <a:r>
              <a:rPr lang="ru-RU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Возможно прямое подключение к дисплею </a:t>
            </a:r>
            <a:r>
              <a:rPr lang="en-US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DVI</a:t>
            </a:r>
            <a:endParaRPr lang="en-GB" sz="20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438131" indent="-319075" defTabSz="914361">
              <a:spcAft>
                <a:spcPts val="1800"/>
              </a:spcAft>
              <a:buClr>
                <a:srgbClr val="4373AC"/>
              </a:buClr>
              <a:buSzPct val="100000"/>
              <a:buFont typeface="Wingdings 2" pitchFamily="18" charset="2"/>
              <a:buChar char=""/>
              <a:defRPr/>
            </a:pPr>
            <a:r>
              <a:rPr lang="ru-RU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Совместим с системой матричной </a:t>
            </a:r>
            <a:r>
              <a:rPr lang="en-US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IP KVM</a:t>
            </a:r>
            <a:r>
              <a:rPr lang="ru-RU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коммутации </a:t>
            </a:r>
            <a:r>
              <a:rPr lang="en-US" sz="2000" dirty="0" err="1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AdderLink</a:t>
            </a:r>
            <a:r>
              <a:rPr lang="en-US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INFINITY </a:t>
            </a:r>
            <a:r>
              <a:rPr lang="ru-RU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и решениями других производителей</a:t>
            </a:r>
            <a:endParaRPr lang="en-GB" sz="20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438131" indent="-319075" defTabSz="914361">
              <a:spcAft>
                <a:spcPts val="1800"/>
              </a:spcAft>
              <a:buClr>
                <a:srgbClr val="4373AC"/>
              </a:buClr>
              <a:buSzPct val="100000"/>
              <a:buFont typeface="Wingdings 2" pitchFamily="18" charset="2"/>
              <a:buChar char=""/>
              <a:defRPr/>
            </a:pPr>
            <a:r>
              <a:rPr lang="en-GB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USB </a:t>
            </a:r>
            <a:r>
              <a:rPr lang="ru-RU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интерфейс – для передачи сигналов клавиатуры/мыши</a:t>
            </a:r>
            <a:endParaRPr lang="en-GB" sz="20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438131" indent="-319075" defTabSz="914361">
              <a:spcAft>
                <a:spcPts val="1800"/>
              </a:spcAft>
              <a:buClr>
                <a:srgbClr val="4373AC"/>
              </a:buClr>
              <a:buSzPct val="100000"/>
              <a:buFont typeface="Wingdings 2" pitchFamily="18" charset="2"/>
              <a:buChar char=""/>
              <a:defRPr/>
            </a:pPr>
            <a:r>
              <a:rPr lang="ru-RU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Питание через </a:t>
            </a:r>
            <a:r>
              <a:rPr lang="en-GB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USB</a:t>
            </a:r>
            <a:r>
              <a:rPr lang="ru-RU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кабель</a:t>
            </a:r>
          </a:p>
          <a:p>
            <a:pPr marL="438131" indent="-319075" defTabSz="914361">
              <a:spcAft>
                <a:spcPts val="1800"/>
              </a:spcAft>
              <a:buClr>
                <a:srgbClr val="4373AC"/>
              </a:buClr>
              <a:buSzPct val="100000"/>
              <a:buFont typeface="Wingdings 2" pitchFamily="18" charset="2"/>
              <a:buChar char=""/>
              <a:defRPr/>
            </a:pPr>
            <a:r>
              <a:rPr lang="ru-RU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Компактный, в металлическом корпусе</a:t>
            </a:r>
            <a:endParaRPr lang="en-GB" sz="20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438131" indent="-319075" defTabSz="914361">
              <a:spcAft>
                <a:spcPts val="1800"/>
              </a:spcAft>
              <a:buClr>
                <a:srgbClr val="4373AC"/>
              </a:buClr>
              <a:buSzPct val="100000"/>
              <a:buFont typeface="Wingdings 2" pitchFamily="18" charset="2"/>
              <a:buChar char=""/>
              <a:defRPr/>
            </a:pPr>
            <a:r>
              <a:rPr lang="ru-RU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Автоматическая проверка данных </a:t>
            </a:r>
            <a:r>
              <a:rPr lang="en-GB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EDID </a:t>
            </a:r>
            <a:r>
              <a:rPr lang="ru-RU" sz="20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для наиболее точного соответствия разрешению конвертируемого видео монитору</a:t>
            </a:r>
            <a:endParaRPr lang="en-GB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50351" y="1155045"/>
            <a:ext cx="43844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 smtClean="0">
                <a:solidFill>
                  <a:srgbClr val="7030A0"/>
                </a:solidFill>
              </a:rPr>
              <a:t>Perfect for large Infinity opportunities that require some analog connectivity </a:t>
            </a:r>
            <a:endParaRPr lang="en-GB" sz="2400" b="1" i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90" r="25220" b="14062"/>
          <a:stretch/>
        </p:blipFill>
        <p:spPr>
          <a:xfrm>
            <a:off x="7875533" y="2636912"/>
            <a:ext cx="3934121" cy="33123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62565" y="4653136"/>
            <a:ext cx="2046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C00000"/>
                </a:solidFill>
              </a:rPr>
              <a:t>Совместимость </a:t>
            </a:r>
            <a:r>
              <a:rPr lang="en-GB" sz="1600" b="1" i="1" dirty="0" smtClean="0">
                <a:solidFill>
                  <a:srgbClr val="C00000"/>
                </a:solidFill>
              </a:rPr>
              <a:t>EMC</a:t>
            </a:r>
            <a:r>
              <a:rPr lang="ru-RU" sz="1600" b="1" i="1" dirty="0">
                <a:solidFill>
                  <a:srgbClr val="C00000"/>
                </a:solidFill>
              </a:rPr>
              <a:t>!</a:t>
            </a:r>
            <a:endParaRPr lang="en-GB" sz="16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35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152404"/>
            <a:ext cx="9805451" cy="61277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Виртуальная контрольная панель</a:t>
            </a:r>
            <a:endParaRPr lang="en-GB" dirty="0"/>
          </a:p>
        </p:txBody>
      </p:sp>
      <p:pic>
        <p:nvPicPr>
          <p:cNvPr id="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716" y="6093296"/>
            <a:ext cx="2859088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Content Placeholder 4"/>
          <p:cNvSpPr txBox="1">
            <a:spLocks/>
          </p:cNvSpPr>
          <p:nvPr/>
        </p:nvSpPr>
        <p:spPr bwMode="auto">
          <a:xfrm>
            <a:off x="348918" y="1484784"/>
            <a:ext cx="7992888" cy="430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1" tIns="91436" rIns="91436" bIns="45719" numCol="1" anchor="t" anchorCtr="0" compatLnSpc="1">
            <a:prstTxWarp prst="textNoShape">
              <a:avLst/>
            </a:prstTxWarp>
          </a:bodyPr>
          <a:lstStyle/>
          <a:p>
            <a:pPr marL="438131" indent="-319075" defTabSz="914361">
              <a:spcAft>
                <a:spcPts val="1800"/>
              </a:spcAft>
              <a:buClr>
                <a:srgbClr val="4373AC"/>
              </a:buClr>
              <a:buSzPct val="100000"/>
              <a:buFont typeface="Wingdings 2" pitchFamily="18" charset="2"/>
              <a:buChar char=""/>
              <a:defRPr/>
            </a:pPr>
            <a:r>
              <a:rPr lang="ru-RU" sz="24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Полностью автоматизированная конвертация</a:t>
            </a:r>
            <a:endParaRPr lang="en-GB" sz="24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438131" indent="-319075" defTabSz="914361">
              <a:spcAft>
                <a:spcPts val="1800"/>
              </a:spcAft>
              <a:buClr>
                <a:srgbClr val="4373AC"/>
              </a:buClr>
              <a:buSzPct val="100000"/>
              <a:buFont typeface="Wingdings 2" pitchFamily="18" charset="2"/>
              <a:buChar char=""/>
              <a:defRPr/>
            </a:pPr>
            <a:r>
              <a:rPr lang="ru-RU" sz="24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Управление </a:t>
            </a: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DDC-CI </a:t>
            </a:r>
            <a:r>
              <a:rPr lang="ru-RU" sz="24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для точной настройки</a:t>
            </a:r>
            <a:endParaRPr lang="en-GB" sz="24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438131" indent="-319075" defTabSz="914361">
              <a:spcAft>
                <a:spcPts val="1800"/>
              </a:spcAft>
              <a:buClr>
                <a:srgbClr val="4373AC"/>
              </a:buClr>
              <a:buSzPct val="100000"/>
              <a:buFont typeface="Wingdings 2" pitchFamily="18" charset="2"/>
              <a:buChar char=""/>
              <a:defRPr/>
            </a:pP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Windows</a:t>
            </a:r>
            <a:r>
              <a:rPr lang="ru-RU" sz="24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-совместимая виртуальная контрольная панель </a:t>
            </a:r>
            <a:r>
              <a:rPr lang="en-US" sz="24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(VCP) </a:t>
            </a:r>
            <a:r>
              <a:rPr lang="ru-RU" sz="24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для управления резкостью, цветом, яркостью видео</a:t>
            </a:r>
          </a:p>
          <a:p>
            <a:pPr marL="438131" indent="-319075" defTabSz="914361">
              <a:spcAft>
                <a:spcPts val="1800"/>
              </a:spcAft>
              <a:buClr>
                <a:srgbClr val="4373AC"/>
              </a:buClr>
              <a:buSzPct val="100000"/>
              <a:buFont typeface="Wingdings 2" pitchFamily="18" charset="2"/>
              <a:buChar char=""/>
              <a:defRPr/>
            </a:pPr>
            <a:r>
              <a:rPr lang="ru-RU" sz="24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Панель </a:t>
            </a: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VCP</a:t>
            </a:r>
            <a:r>
              <a:rPr lang="ru-RU" sz="24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также отображает данные </a:t>
            </a:r>
            <a:r>
              <a:rPr lang="en-GB" sz="24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EDID </a:t>
            </a:r>
            <a:r>
              <a:rPr lang="ru-RU" sz="24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в удобном читаемом виде</a:t>
            </a:r>
            <a:endParaRPr lang="en-GB" sz="24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438131" indent="-319075" defTabSz="914361">
              <a:spcAft>
                <a:spcPts val="1800"/>
              </a:spcAft>
              <a:buClr>
                <a:srgbClr val="4373AC"/>
              </a:buClr>
              <a:buSzPct val="100000"/>
              <a:buFont typeface="Wingdings 2" pitchFamily="18" charset="2"/>
              <a:buChar char=""/>
              <a:defRPr/>
            </a:pPr>
            <a:endParaRPr lang="en-GB" sz="24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438131" indent="-319075" defTabSz="914361">
              <a:spcAft>
                <a:spcPts val="1800"/>
              </a:spcAft>
              <a:buClr>
                <a:srgbClr val="4373AC"/>
              </a:buClr>
              <a:buSzPct val="100000"/>
              <a:buFont typeface="Wingdings 2" pitchFamily="18" charset="2"/>
              <a:buChar char=""/>
              <a:defRPr/>
            </a:pPr>
            <a:endParaRPr lang="en-GB" sz="24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438131" indent="-319075" defTabSz="914361">
              <a:spcAft>
                <a:spcPts val="1800"/>
              </a:spcAft>
              <a:buClr>
                <a:srgbClr val="4373AC"/>
              </a:buClr>
              <a:buSzPct val="100000"/>
              <a:buFont typeface="Wingdings 2" pitchFamily="18" charset="2"/>
              <a:buChar char=""/>
              <a:defRPr/>
            </a:pPr>
            <a:endParaRPr lang="en-GB" sz="24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438131" indent="-319075" defTabSz="914361">
              <a:spcAft>
                <a:spcPts val="1800"/>
              </a:spcAft>
              <a:buClr>
                <a:srgbClr val="4373AC"/>
              </a:buClr>
              <a:buSzPct val="100000"/>
              <a:buFont typeface="Wingdings 2" pitchFamily="18" charset="2"/>
              <a:buChar char=""/>
              <a:defRPr/>
            </a:pPr>
            <a:endParaRPr lang="en-GB" sz="20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263" y="5663196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7030A0"/>
                </a:solidFill>
              </a:rPr>
              <a:t>Adder DVA – </a:t>
            </a:r>
            <a:r>
              <a:rPr lang="ru-RU" sz="2400" b="1" i="1" dirty="0" smtClean="0">
                <a:solidFill>
                  <a:srgbClr val="7030A0"/>
                </a:solidFill>
              </a:rPr>
              <a:t>решение для конвертации аналогового видео в цифровое профессионального уровня</a:t>
            </a:r>
            <a:endParaRPr lang="en-GB" sz="2400" b="1" i="1" dirty="0">
              <a:solidFill>
                <a:srgbClr val="7030A0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9" t="11113" r="84298" b="81503"/>
          <a:stretch/>
        </p:blipFill>
        <p:spPr bwMode="auto">
          <a:xfrm>
            <a:off x="8702272" y="4518247"/>
            <a:ext cx="3271733" cy="115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1" t="8853" b="59451"/>
          <a:stretch/>
        </p:blipFill>
        <p:spPr bwMode="auto">
          <a:xfrm>
            <a:off x="8702272" y="1239218"/>
            <a:ext cx="3271733" cy="300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62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Информация для заказа</a:t>
            </a:r>
            <a:endParaRPr lang="en-GB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53345"/>
              </p:ext>
            </p:extLst>
          </p:nvPr>
        </p:nvGraphicFramePr>
        <p:xfrm>
          <a:off x="4726260" y="1484784"/>
          <a:ext cx="6912768" cy="1849120"/>
        </p:xfrm>
        <a:graphic>
          <a:graphicData uri="http://schemas.openxmlformats.org/drawingml/2006/table">
            <a:tbl>
              <a:tblPr firstRow="1" bandRow="1"/>
              <a:tblGrid>
                <a:gridCol w="2032000"/>
                <a:gridCol w="1640408"/>
                <a:gridCol w="1728192"/>
                <a:gridCol w="1512168"/>
              </a:tblGrid>
              <a:tr h="226824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Part Number</a:t>
                      </a:r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dirty="0" smtClean="0"/>
                        <a:t>UK</a:t>
                      </a:r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dirty="0" smtClean="0"/>
                        <a:t>Euro</a:t>
                      </a:r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dirty="0" smtClean="0"/>
                        <a:t>USA</a:t>
                      </a:r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Adder DVA</a:t>
                      </a:r>
                      <a:endParaRPr lang="en-GB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GB" sz="18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£80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GB" sz="18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€112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$129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endParaRPr lang="en-GB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i="1" dirty="0" smtClean="0"/>
                        <a:t>AdderLink Infinity</a:t>
                      </a:r>
                      <a:endParaRPr lang="en-GB" i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endParaRPr lang="en-GB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ALIF1002AT-XX</a:t>
                      </a:r>
                      <a:endParaRPr lang="en-GB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£845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€1175</a:t>
                      </a:r>
                      <a:endParaRPr lang="en-GB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61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43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24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0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085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267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448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$1345</a:t>
                      </a:r>
                      <a:endParaRPr lang="en-GB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Content Placeholder 4"/>
          <p:cNvSpPr txBox="1">
            <a:spLocks/>
          </p:cNvSpPr>
          <p:nvPr/>
        </p:nvSpPr>
        <p:spPr bwMode="auto">
          <a:xfrm>
            <a:off x="2549848" y="5432328"/>
            <a:ext cx="676875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1" tIns="91436" rIns="91436" bIns="45719" numCol="1" anchor="t" anchorCtr="0" compatLnSpc="1">
            <a:prstTxWarp prst="textNoShape">
              <a:avLst/>
            </a:prstTxWarp>
          </a:bodyPr>
          <a:lstStyle/>
          <a:p>
            <a:pPr marL="119056" defTabSz="914361">
              <a:spcAft>
                <a:spcPts val="1800"/>
              </a:spcAft>
              <a:buClr>
                <a:srgbClr val="4373AC"/>
              </a:buClr>
              <a:buSzPct val="100000"/>
              <a:defRPr/>
            </a:pPr>
            <a:endParaRPr lang="en-GB" sz="2400" b="1" u="sng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2" descr="data:image/jpeg;base64,/9j/4AAQSkZJRgABAQAAAQABAAD/2wCEAAkGBxMSEhUSExMVFRUXFxcVFxUVFxUXFxcXFxcXGBcVFRcYHSggGBolHRcVITEhJSkrLi4uFx8zODMtNygtLisBCgoKDg0OGBAQGi0fICUrLS0tLS0tLS0vLS0tLS0tLS0tLS0tLS0tLS0tKy0tLS0tLS0tLS0tLS0tLS0tLS0tLf/AABEIAOEA4QMBIgACEQEDEQH/xAAbAAACAgMBAAAAAAAAAAAAAAAEBQMGAAIHAf/EAEYQAAEDAgIGBQgHBQcFAAAAAAEAAgMEERIhBQYTMUFRByJhcZEUMlJygaGxsiNCc4LBwvBDYpKi0SQlMzV0s+EVNGOD8f/EABkBAAMBAQEAAAAAAAAAAAAAAAIDBAEABf/EACcRAAICAgEEAwACAwEAAAAAAAABAhEDEiEEMTJBEyJRYYEjsfCR/9oADAMBAAIRAxEAPwB3XUHEJaY7FXF8VwlNdQ8l4sotHm5en9oBo5rJ3A64SDZkFMaGayGLpnYZVwxu1q2Md1kRupw1UJWVpCmpgUAYnU0N0vfFmlShTFyiQMaj4Ah2tRNOFsUbFEdTGo6MWKPljyQsTbFa1TNa5HbBdqWzszTWnHVQdSzNUTVpDWuAHCh6hiPLENO1IkhbQPTR5ouQZLKaNSVIyXJUjkqQpe25TGjhyuoIorlM2tsFkI+zIR9gFfJwSctuUyrDcqKCFBLlgTWzPIIEVFDdSsiRkUVkyMBkYkbIrICvnsja2UNCQVUhJXZJVwjMkqQHUPuVpHBdExw3R0NPZISslWPZ2wDyNYmeFYi1GfEho1q9kiBC9YQVK0KpKyoSVtDyCXhhaVbXRApXWUPJJnirlCZ4vaIqKZNWZpExpaU2opVuOXphQfphgYhKiBMGBZJFdPcLQ1qxMGKWNuankhzXjWJOtMCidrbhCPjsUfCFHPGmONqwmiva660S0McWyYxzpC8XfiIbgwbg0i5OLnwXOK/WisnN3zvA34Y/ox/JYn2kq3dKzbspe+b4RKgBmSJv0R55y2as6lqXrIKtmzfYTsHW4Y27sbe3dccO4p7KzNcPpKl8T2yRuLXtN2uHA/iOFuIK7Lq7pPyunZNhwk3a4cMTTYkdlxxQSQ3Fk2VPuMqeNRVQR0bMkNK25XSXA9rgjo4VNVmwRMEdggazMrWtYndkLsFyjIIVtBCjooUEIWDGJHDCtqhwaES/qhJq6a+SbP6IN8ICrZrlCshuUU2G5RkVPZS67MRrs+QWGCy2eETIg5CiaoJqjy/YsUd1iAGzahruadwyAhU+O4TSiqyEWPJXczHl9MsrQvXR3Q1JUgo9oVsakilciesoUJGC0qymO6X1VGlTw1ygZQ9o2pJLo0NSmC7Sm1O64R4nfAUWQzwobZpsWIWWFFOHs5ohiC00lUxwtxyvaxvNxAueQvvPYFWdatcmUpMUIEk3G/mR+tbznfuj2ngeZ6U0k+V21nkc93N3wa0ZAdgFkGySoRkzqPC5ZZNedPQ1WybDiIjLyXFuEHFhthvn9XiAq02NQaPqNoXWFgLd+d/6I9zOqe4/BKbIZycnbI2UrfRCbUFfNE0MjkcxoJIa05XOZyVRfVyszDyR22PjdMtG6ca4hsgDT6Q8328lzjIHldi40+s1W39rccnNYffa6a0Wtr7jaxtd2sJafA3B9yrTGKdjEr5H+nLPNezo+j9MRTtOzJuACWuFnC97ZcRkcwswXK5XVaUfSVMMzM7AhzfSYSMTfxHaAV1vRkrJo2SxnEx4DmnmD8DwtzVEW8iVnoYMvyLnuSQwokMsFKxiHqpVRSirKOwDWzcEvEVyjDGSURHDZTNOTsCrBY4LLyQomQoOYrHSOfBBKUFNJZSVEyWzvJU8pCJyo32y9QlliC2J3YdsF4I0ydTWWuxR6DtCGnlIKd0dZdKtgt4wQmQk4hxbRZonXUpjuEmo6qycQSgq/HNSQ9OwKopVpTmxTUtuhZYFksdO0c0TxG6pnSNrR5M0U8J+neLlw/ZMPH1znblmeV7JV17aeJ8z/NY0uPM23AdpNh7VwytqnzyvmkN3vcXO5dgHYBYDsAQ5MlRoR1GXWNLuwN5wguPf2k/1SOolLjc/8DsCsFTDcWSyekSItHnoI1cbfH938yeSM6rvVPwS/Vyjc1r3kdVzsLTwLmC7gO4PZ/EnEzOo71XfApc39gX3Ksrxqh0c09bSid0szHlz22bgLBhNhkW396o67b0Tj+7mfaS/MqcauRT08VKdP8Ky/Uyoo2m8jZ4W7ngFr2Dk5hJu3dmCbcgEOxi646MG4IuDcEHiDwXN9L6P2Ezo+AN29rTu/p3gqfqcWv2QPVYFCpR7FK1tHWj9V3xC6P0Q50JvwnkA7BhYcuWZPiud64jrR9zviF0Lofd/YX/6h/8AtxJvTdkF0nEi6TPsEC5lyi3NuthHZPktj0O4OyKy0lKnlKBqJUEqSMfBDM9LaiXgppnkqAxKSbsVJ2BPF1oIEeYlG/JL1FOP6C7ILxTYv1ZYspGUizbIFaOpFOxTNXoaJllCx1KtDB2JyI1qacFY8JmooEVkTTyEIp1MtDAhWNxMqgyCa6n3pcxpCLikVEJ+mGmUzpVqMFPHEP2r7ntbGLn+ZzPBc0YxXrpUkxTwt9GMu/jeR+RU5jFJmf3Z5fUyvIzVsNwoJaVMYmrdzAUjYRY70lQiKi0e0DfHLIe+QxvPxt7EnqGdR/qu+BVi0vOJKSht9RkkZ7CzZt+AB9qSVLPo3+o75Suyv7/+f6RuZ/fj+P8ASKOu4dEo/u5n2kvzLh67h0Q/5c37WX4q3D5FfS+f9FxsqxrpR3ayUb2nCe52Y8D8ytVkNpCiE0b4nEgOFsTbYmneHNuCLg2OYITsuPeLiWZYbxcThGuo60Xc/wCLVfOh3Oik/wBQ/wD2oVz7X3QdbRyA1DjPBciOYNDW5/VcGjqPyGRyPAnO3QuhR4dRSkG48od/tQqfDBxaiyTBBxyUy9hi0lcpJHoOQ3VEnRcyCeRBPF0a6NRvyU0lfcBgZhUT7BTyvQr2EpL/AIAZBK9ByElMRSEqZmjkGkpA6tiTCVif/wDTxy96xd8MjPiZFBpBMIK0FV5sJU8YIRRyyQUZss8cwKJYVWoZiEfDVlVQzr2NUhzZamNCx1SJbMCnqUWFZ5sl4I1MCtgFuqNObdJkH08TucZb/C4n86qbGLpPSPQ44GSgZxvsexr7A/zBniufsYvO6hazZ5PVKsjNWMUhgv2dqkYxTtYpmyWyKnjcBYm4vcd53m3sb4Larb9G/wBR3ylENatnRAgg7iCD3HJZfJqRzYLuPRB/lzftZfiuY1uqrhnE7EPRdkfEZFdL6JpmspPJ3OaJmySOMZNnWJuDhOZC9HBNORd0zW/9F4Xi2XitPRNHtBFiARyOYWjlIVqQsZxA9qhcEQ4KPZpbRgI8qEwkpgIgsNggeO+5lADaJSilAUskyFmqELUImcIkNgh5akBCyzIWWVJll/AXIN8rH6KxLNqsS/lYO4axgUjIgtGFTMKJJBI2bCFI2nW0blOwpqigqI2wKZjCpWKVoTYwRtGjLqZhXrQtw1NSoIiqqdsrHRvza4Fp9vLtXKa3R7oZHRP3tNr8CODh2EZrroCT6yaDFSwFthK0dU8x6Duzly8UjqcLnG13RL1WH5I2u6ObtapWtW74S1xa4EOBsQd4K2a1eXR5aieBq3a1etapGtWpDEjxrV5NSNfbEMxmHDJwPMEZhTNapGtRpBpE9BrJVU2Ul6mIcTlK0et9f2+IVx0NpyCqbiifcjMsOT297fxGXaqW1qBq9GHEJYSY5RmC04bnsI3H3HiqseeUe/JRDNOP8o6mvCFTtWdcsZENVZknmiTc1x5PH1Xe49mSuJVsJxmrRZDJGatGllG5y3conMWsMjkkQ0kqJdCtHUyVJSYLF8j0LI4pwaMLQ0YSXikwXFiB91A9hViNEFqaQJbwMFwK1sysVj8iHZ7liH4GZ8QkZKUQyVDsYiI2IFZisIjkRLJENExExsTo2GidkinY9QxsREbU+Nhola5TNUbGqVqekEbherxeojhZprQkdQLnqvG54+DhxCpNfo2SB2GRtuThm13cfw3rpS0mha9pa8BzTvBF1Pl6eM+VwxGXBGfK4ZzFrVI1qcawaKZA5uAmzsRsc7WtuPEZ+5LWtUEoOLpkTg4umeNat2tXrWqRrVqRqR41qka1ehqka1EkGkKNNaL2jcbR1wMx6Q5d/wD8TXUfWUutTTG53RPPH/xk8+R9nJSE2VT03T7OXG3IOOIEZWcDnblnY+1apOD2QDbxy3j/AGddJWpcl2rukvKadkh87zXjk9u/xyPtRr2r0FK1aPRjJNJo3xheGQIV91A95QPJRthrpAtHSpc+UqB9QUp5gdhkZFE6VK3VRUTq0pbzGOaGu0WJR5csQ/Mgd0bMYiY2LSNqJjahjE5I2jaiWMWrGqZrgFRFBokY1TtCF8oAXnlCYpJBWHYlmNCMJKIY1GpWcSgqQIHSVaIIzJhLrECwNr37VS6zpBnDi1tNG22V3yud7cLWD4rJZYw7sCeWEPJnQ16uVjXytvc7C3oiNwHiZCV1CnmD2te3c4Bw7iLhbjyxn2Mx5o5L1K/reM4u5/5VXJ34GOda+FrnW52BNlZdaxnH3P8Ayqt6Qb9DJ9m/5So8y/yMmyr7sD0HpuKpHUNngXMbvOHaPSHaPbZNw1cWhkLSHNJa4Zgg2IPMEbl1zVCaWoohUPsSHuY4gWPVtZxHtzsh1/BcHtwMQ1Y51lq96GkkWN0E3RvJIlGnBijPNvW/A+4lFySIOqddrhzBHuSpSEzlwM+jKt680J3FokA7WnC75m+CvxC5LqBUWrWAfWbI092Au+LQuqiVX9PL6Uy3pZXjox8agliRQeF44JrimUCuSJCSRJxJGhpYkieMFoSyRIaSJN5YUJLCppQFuIt2SxF7PvWJeoGocHAL01QCSGrJXrXko/l/Avk/BuaxeCclBwxEo+GJEnKQSbZJE0lGQxqNmSk2ifFJBoKYttog9qpI801T/DbBdYzeA+s34rm2mobSX4OAPtGR/BdJ0/8A4P3mqk6bp7x4uLTf2HI/h4KXqPIh6pWyu4V1XUSu2lI1t84yYz3DNv8AKQPYuWKy6haU2NRs3GzZbN7njzD7blv3gg6ees0J6aeuRX7LhrOM4+535VXtIt+hl+zf8pVj1jGcf3vyqvaTNoZfs3/KU7L5sqy+TOMBdr6HR/d7vtpPlYuKBdr6Hv8AsD9vJ8rEeHyF9N5m+mqfZSlvDzm9x/obj2JVJIrBrtkYncw8eGE/iVU5JFJn+s2hed6yaN5JELLKtJZkvqqiwPcUjlkrk2G9HjMVcw+iyR38hZ+cLq72LmnRZTEyTzWya1sYPa44neAa3+JdFEy9LFSjyep0yrGavcQvWValuHISen5Ina5RQGNmBXjgkz5C1bx16H5l2ZmwdIxDSMUjasHivXWK50+x3cE2fYvEXgCxBqZRVYIEwghstG2CkEilikhMUkFssFIJEEHrNsmbUMsO2qzaoBsl0ZTsWqTZydhULbosOsENjAXgfdPToMj0y68f3h+KRmMEEHMEWPcVYNJQkxWAubg+wJKGpeRck+ZfYpNbTGN5YeG48xwKgxK3aa0btWXGT2+b2/ulUqZxaSCLEZEHeFO40yCcNWX+k08amJmL/Eju154Ovazx32NxzCF0pJ9FJ6j/AJSkmq0uUne38yYaSk+ik9R3ylG5t9x27atnLAu09D5/sB+3k+Vi4sF17opr4oqB+1ljjG3ebve1mWCPPrEKrF5B9N5jPXubOJvY8+OED4FU2aZMda9KtmnJYQWNAa0jcQMyR2XJ9llW551Fl++Rsnzy3yNoknnSuuqDawuSSAAMySeAHE8F5UVCvXR9qrZzayoHW3wxn6t/2rh6Xojhv32szHjtm4sTm6RZdUdDeSUrInf4hu+T13WuL/ugBv3UxmCKlCFeVVJVweqkkqRBtiCiY6oHehJWoNzyEndxMuhrPAHJTVUxCmp6629GCQOC16z7HOpCB0papYtIkI2qorpLU05CnkpQYmW0Rp/1BYkFj+rrEPzSB+VhokW20QRlstTMh2B3DTMtozdCQi6Z08VlsbYUbYRTxIoyAIZ0tlAZblO21G3QYJLphTMtmgaOPii5ZrBNhxyw1+kk0/BDOpg/Pcef9VE19yjadanszvLuJqyB8fnDLmN3ikGltHRzedk7g4b+48wujNta3A8Err9DQuzALD+6cvA5eFl08Lq0xGTA32OfaHoXQbQOIIJbYi/C+8cN6mrn3Y/1XfAplpmh2Bb1sQde2Vt1t+faks09lFK7pkE24vVnPxBK7Jkbz24TbxOSYaN0FZwkmtcZhm/P94/gP+E7m0nH6bfEKfR2jJ6ppdAzG0OLS7ExoBABI6xB3EeKdtKXFGLaXCQJPUJdPUK5QdH87s5ZWMHJt3u99gPerRq7qzTUzg9rMcg/aSWc4eqNze8C6OOLnkfDppvvwV3UrUd7i2pq24WjrRwuGZPB0o4Dk05njyN8e7CUzBugK6PiqpY1GPBfHGoKkbMluoJghYprGyKLsQS9tkFdgryhpQp5hZDPKTIFgcosvIqshTSoGdqQ212Eu12HUFcDvW8sTXKtCYgo6m0jzKNZb4ZscqfDDfIByWLzy4dixb9A/qVUPRMDLqCnjumcDLKdIixxb5YRTxgBTPlsEK+eyFfNdHtRRskFumujKOK6BpI7pzEMIRQV8sKCvlhBfhCBmmuVHVVN1DEUcp3wgnL0MKdMqdLYExiTsQyIYHIaokWznZICeXNNnLgJsr2ucttl9/8AIqZWT9V3cfgrLr5LbY/+z8io1VPke5RtXKzys6/yv/vQnXV+il1qR/27/kiXLKeBz3NYxpc5xs1o3krsWp2iTSU4jc7E4uL3W3BxAFm8wA0Z8c9ycnTHdOntZZnuyQgks5S40DUOzWzl7LWx/Ty3CycXCX6Pn4I/EqYS2iGnaEdY2xWU1Qi9IRXCRl5aVFO4SFSerHMuaAmFlLT1FwvJ2rpO1Zz5QG5ygkW8pULnJLFMFqGINzrJg9BzsS2Imvw025WKLB2LFgraQfE0BbyTWQ0k9kG+a60ZLIo8BL5rqamYSUHA26d0UNgtStnY05Ow2mYAFpVVNhZazT2CVSz3KZKVKkUSnqqCBJcoyBL4EwiKGJkBjTBHNcgoFPiVUHSKESSvyS5781LVSoAPzQZJcgyYBrJoJ1UGYZAwsxCzgSDiw8QcvN5HeqZpLUyuYLiHajnE4O/lNne5dLhcmsJ6qLGkxbwxm7ZSdW9WhRtxPs6dw6xGYYPQYfiePcrFC9R1781DA9Lb+xqSjwhox6FqisY9a1JyWt2g2+DKGexT2N9wqmySxT6hmuEeCfo7HL0FzC4Vf0jDYp8XIDSEVwjzK0FNWhJBPYpnHKHBI6gYSpqOq4KOMqJ4zp0w6pagJCmJdcIGoYtkjZgznKJ5XryonOShDZ5btCxa3WLgCCdDjgsWIkTT7jCjT2DcsWLYl+DsCVn69yXDevFiF9wcncPgR1PvXqxHEZjGEe5TcPYsWKlFKAq1Bx71ixJl3FS7hUO/wTaHzV6sTsQyAk0lvUMSxYp35Cn5BDFtOsWJnoIWy7040Zu/XNYsQYvIHH5DFyHm3frsXqxWS7DmVrSW9Bw71ixec+5FPyG9Pu/XNa1H68VixM9D32FkqiP6968WJTJpHixYsWCz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0800" y="-1508125"/>
            <a:ext cx="3152775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4" descr="data:image/jpeg;base64,/9j/4AAQSkZJRgABAQAAAQABAAD/2wCEAAkGBxMSEhUSExMVFRUXFxcVFxUVFxUXFxcXFxcXGBcVFRcYHSggGBolHRcVITEhJSkrLi4uFx8zODMtNygtLisBCgoKDg0OGBAQGi0fICUrLS0tLS0tLS0vLS0tLS0tLS0tLS0tLS0tLS0tKy0tLS0tLS0tLS0tLS0tLS0tLS0tLf/AABEIAOEA4QMBIgACEQEDEQH/xAAbAAACAgMBAAAAAAAAAAAAAAAEBQMGAAIHAf/EAEYQAAEDAgIGBQgHBQcFAAAAAAEAAgMEERIhBQYTMUFRByJhcZEUMlJygaGxsiNCc4LBwvBDYpKi0SQlMzV0s+EVNGOD8f/EABkBAAMBAQEAAAAAAAAAAAAAAAIDBAEABf/EACcRAAICAgEEAwACAwEAAAAAAAABAhEDEiEEMTJBEyJRYYEjsfCR/9oADAMBAAIRAxEAPwB3XUHEJaY7FXF8VwlNdQ8l4sotHm5en9oBo5rJ3A64SDZkFMaGayGLpnYZVwxu1q2Md1kRupw1UJWVpCmpgUAYnU0N0vfFmlShTFyiQMaj4Ah2tRNOFsUbFEdTGo6MWKPljyQsTbFa1TNa5HbBdqWzszTWnHVQdSzNUTVpDWuAHCh6hiPLENO1IkhbQPTR5ouQZLKaNSVIyXJUjkqQpe25TGjhyuoIorlM2tsFkI+zIR9gFfJwSctuUyrDcqKCFBLlgTWzPIIEVFDdSsiRkUVkyMBkYkbIrICvnsja2UNCQVUhJXZJVwjMkqQHUPuVpHBdExw3R0NPZISslWPZ2wDyNYmeFYi1GfEho1q9kiBC9YQVK0KpKyoSVtDyCXhhaVbXRApXWUPJJnirlCZ4vaIqKZNWZpExpaU2opVuOXphQfphgYhKiBMGBZJFdPcLQ1qxMGKWNuankhzXjWJOtMCidrbhCPjsUfCFHPGmONqwmiva660S0McWyYxzpC8XfiIbgwbg0i5OLnwXOK/WisnN3zvA34Y/ox/JYn2kq3dKzbspe+b4RKgBmSJv0R55y2as6lqXrIKtmzfYTsHW4Y27sbe3dccO4p7KzNcPpKl8T2yRuLXtN2uHA/iOFuIK7Lq7pPyunZNhwk3a4cMTTYkdlxxQSQ3Fk2VPuMqeNRVQR0bMkNK25XSXA9rgjo4VNVmwRMEdggazMrWtYndkLsFyjIIVtBCjooUEIWDGJHDCtqhwaES/qhJq6a+SbP6IN8ICrZrlCshuUU2G5RkVPZS67MRrs+QWGCy2eETIg5CiaoJqjy/YsUd1iAGzahruadwyAhU+O4TSiqyEWPJXczHl9MsrQvXR3Q1JUgo9oVsakilciesoUJGC0qymO6X1VGlTw1ygZQ9o2pJLo0NSmC7Sm1O64R4nfAUWQzwobZpsWIWWFFOHs5ohiC00lUxwtxyvaxvNxAueQvvPYFWdatcmUpMUIEk3G/mR+tbznfuj2ngeZ6U0k+V21nkc93N3wa0ZAdgFkGySoRkzqPC5ZZNedPQ1WybDiIjLyXFuEHFhthvn9XiAq02NQaPqNoXWFgLd+d/6I9zOqe4/BKbIZycnbI2UrfRCbUFfNE0MjkcxoJIa05XOZyVRfVyszDyR22PjdMtG6ca4hsgDT6Q8328lzjIHldi40+s1W39rccnNYffa6a0Wtr7jaxtd2sJafA3B9yrTGKdjEr5H+nLPNezo+j9MRTtOzJuACWuFnC97ZcRkcwswXK5XVaUfSVMMzM7AhzfSYSMTfxHaAV1vRkrJo2SxnEx4DmnmD8DwtzVEW8iVnoYMvyLnuSQwokMsFKxiHqpVRSirKOwDWzcEvEVyjDGSURHDZTNOTsCrBY4LLyQomQoOYrHSOfBBKUFNJZSVEyWzvJU8pCJyo32y9QlliC2J3YdsF4I0ydTWWuxR6DtCGnlIKd0dZdKtgt4wQmQk4hxbRZonXUpjuEmo6qycQSgq/HNSQ9OwKopVpTmxTUtuhZYFksdO0c0TxG6pnSNrR5M0U8J+neLlw/ZMPH1znblmeV7JV17aeJ8z/NY0uPM23AdpNh7VwytqnzyvmkN3vcXO5dgHYBYDsAQ5MlRoR1GXWNLuwN5wguPf2k/1SOolLjc/8DsCsFTDcWSyekSItHnoI1cbfH938yeSM6rvVPwS/Vyjc1r3kdVzsLTwLmC7gO4PZ/EnEzOo71XfApc39gX3Ksrxqh0c09bSid0szHlz22bgLBhNhkW396o67b0Tj+7mfaS/MqcauRT08VKdP8Ky/Uyoo2m8jZ4W7ngFr2Dk5hJu3dmCbcgEOxi646MG4IuDcEHiDwXN9L6P2Ezo+AN29rTu/p3gqfqcWv2QPVYFCpR7FK1tHWj9V3xC6P0Q50JvwnkA7BhYcuWZPiud64jrR9zviF0Lofd/YX/6h/8AtxJvTdkF0nEi6TPsEC5lyi3NuthHZPktj0O4OyKy0lKnlKBqJUEqSMfBDM9LaiXgppnkqAxKSbsVJ2BPF1oIEeYlG/JL1FOP6C7ILxTYv1ZYspGUizbIFaOpFOxTNXoaJllCx1KtDB2JyI1qacFY8JmooEVkTTyEIp1MtDAhWNxMqgyCa6n3pcxpCLikVEJ+mGmUzpVqMFPHEP2r7ntbGLn+ZzPBc0YxXrpUkxTwt9GMu/jeR+RU5jFJmf3Z5fUyvIzVsNwoJaVMYmrdzAUjYRY70lQiKi0e0DfHLIe+QxvPxt7EnqGdR/qu+BVi0vOJKSht9RkkZ7CzZt+AB9qSVLPo3+o75Suyv7/+f6RuZ/fj+P8ASKOu4dEo/u5n2kvzLh67h0Q/5c37WX4q3D5FfS+f9FxsqxrpR3ayUb2nCe52Y8D8ytVkNpCiE0b4nEgOFsTbYmneHNuCLg2OYITsuPeLiWZYbxcThGuo60Xc/wCLVfOh3Oik/wBQ/wD2oVz7X3QdbRyA1DjPBciOYNDW5/VcGjqPyGRyPAnO3QuhR4dRSkG48od/tQqfDBxaiyTBBxyUy9hi0lcpJHoOQ3VEnRcyCeRBPF0a6NRvyU0lfcBgZhUT7BTyvQr2EpL/AIAZBK9ByElMRSEqZmjkGkpA6tiTCVif/wDTxy96xd8MjPiZFBpBMIK0FV5sJU8YIRRyyQUZss8cwKJYVWoZiEfDVlVQzr2NUhzZamNCx1SJbMCnqUWFZ5sl4I1MCtgFuqNObdJkH08TucZb/C4n86qbGLpPSPQ44GSgZxvsexr7A/zBniufsYvO6hazZ5PVKsjNWMUhgv2dqkYxTtYpmyWyKnjcBYm4vcd53m3sb4Larb9G/wBR3ylENatnRAgg7iCD3HJZfJqRzYLuPRB/lzftZfiuY1uqrhnE7EPRdkfEZFdL6JpmspPJ3OaJmySOMZNnWJuDhOZC9HBNORd0zW/9F4Xi2XitPRNHtBFiARyOYWjlIVqQsZxA9qhcEQ4KPZpbRgI8qEwkpgIgsNggeO+5lADaJSilAUskyFmqELUImcIkNgh5akBCyzIWWVJll/AXIN8rH6KxLNqsS/lYO4axgUjIgtGFTMKJJBI2bCFI2nW0blOwpqigqI2wKZjCpWKVoTYwRtGjLqZhXrQtw1NSoIiqqdsrHRvza4Fp9vLtXKa3R7oZHRP3tNr8CODh2EZrroCT6yaDFSwFthK0dU8x6Duzly8UjqcLnG13RL1WH5I2u6ObtapWtW74S1xa4EOBsQd4K2a1eXR5aieBq3a1etapGtWpDEjxrV5NSNfbEMxmHDJwPMEZhTNapGtRpBpE9BrJVU2Ul6mIcTlK0et9f2+IVx0NpyCqbiifcjMsOT297fxGXaqW1qBq9GHEJYSY5RmC04bnsI3H3HiqseeUe/JRDNOP8o6mvCFTtWdcsZENVZknmiTc1x5PH1Xe49mSuJVsJxmrRZDJGatGllG5y3conMWsMjkkQ0kqJdCtHUyVJSYLF8j0LI4pwaMLQ0YSXikwXFiB91A9hViNEFqaQJbwMFwK1sysVj8iHZ7liH4GZ8QkZKUQyVDsYiI2IFZisIjkRLJENExExsTo2GidkinY9QxsREbU+Nhola5TNUbGqVqekEbherxeojhZprQkdQLnqvG54+DhxCpNfo2SB2GRtuThm13cfw3rpS0mha9pa8BzTvBF1Pl6eM+VwxGXBGfK4ZzFrVI1qcawaKZA5uAmzsRsc7WtuPEZ+5LWtUEoOLpkTg4umeNat2tXrWqRrVqRqR41qka1ehqka1EkGkKNNaL2jcbR1wMx6Q5d/wD8TXUfWUutTTG53RPPH/xk8+R9nJSE2VT03T7OXG3IOOIEZWcDnblnY+1apOD2QDbxy3j/AGddJWpcl2rukvKadkh87zXjk9u/xyPtRr2r0FK1aPRjJNJo3xheGQIV91A95QPJRthrpAtHSpc+UqB9QUp5gdhkZFE6VK3VRUTq0pbzGOaGu0WJR5csQ/Mgd0bMYiY2LSNqJjahjE5I2jaiWMWrGqZrgFRFBokY1TtCF8oAXnlCYpJBWHYlmNCMJKIY1GpWcSgqQIHSVaIIzJhLrECwNr37VS6zpBnDi1tNG22V3yud7cLWD4rJZYw7sCeWEPJnQ16uVjXytvc7C3oiNwHiZCV1CnmD2te3c4Bw7iLhbjyxn2Mx5o5L1K/reM4u5/5VXJ34GOda+FrnW52BNlZdaxnH3P8Ayqt6Qb9DJ9m/5So8y/yMmyr7sD0HpuKpHUNngXMbvOHaPSHaPbZNw1cWhkLSHNJa4Zgg2IPMEbl1zVCaWoohUPsSHuY4gWPVtZxHtzsh1/BcHtwMQ1Y51lq96GkkWN0E3RvJIlGnBijPNvW/A+4lFySIOqddrhzBHuSpSEzlwM+jKt680J3FokA7WnC75m+CvxC5LqBUWrWAfWbI092Au+LQuqiVX9PL6Uy3pZXjox8agliRQeF44JrimUCuSJCSRJxJGhpYkieMFoSyRIaSJN5YUJLCppQFuIt2SxF7PvWJeoGocHAL01QCSGrJXrXko/l/Avk/BuaxeCclBwxEo+GJEnKQSbZJE0lGQxqNmSk2ifFJBoKYttog9qpI801T/DbBdYzeA+s34rm2mobSX4OAPtGR/BdJ0/8A4P3mqk6bp7x4uLTf2HI/h4KXqPIh6pWyu4V1XUSu2lI1t84yYz3DNv8AKQPYuWKy6haU2NRs3GzZbN7njzD7blv3gg6ees0J6aeuRX7LhrOM4+535VXtIt+hl+zf8pVj1jGcf3vyqvaTNoZfs3/KU7L5sqy+TOMBdr6HR/d7vtpPlYuKBdr6Hv8AsD9vJ8rEeHyF9N5m+mqfZSlvDzm9x/obj2JVJIrBrtkYncw8eGE/iVU5JFJn+s2hed6yaN5JELLKtJZkvqqiwPcUjlkrk2G9HjMVcw+iyR38hZ+cLq72LmnRZTEyTzWya1sYPa44neAa3+JdFEy9LFSjyep0yrGavcQvWValuHISen5Ina5RQGNmBXjgkz5C1bx16H5l2ZmwdIxDSMUjasHivXWK50+x3cE2fYvEXgCxBqZRVYIEwghstG2CkEilikhMUkFssFIJEEHrNsmbUMsO2qzaoBsl0ZTsWqTZydhULbosOsENjAXgfdPToMj0y68f3h+KRmMEEHMEWPcVYNJQkxWAubg+wJKGpeRck+ZfYpNbTGN5YeG48xwKgxK3aa0btWXGT2+b2/ulUqZxaSCLEZEHeFO40yCcNWX+k08amJmL/Eju154Ovazx32NxzCF0pJ9FJ6j/AJSkmq0uUne38yYaSk+ik9R3ylG5t9x27atnLAu09D5/sB+3k+Vi4sF17opr4oqB+1ljjG3ebve1mWCPPrEKrF5B9N5jPXubOJvY8+OED4FU2aZMda9KtmnJYQWNAa0jcQMyR2XJ9llW551Fl++Rsnzy3yNoknnSuuqDawuSSAAMySeAHE8F5UVCvXR9qrZzayoHW3wxn6t/2rh6Xojhv32szHjtm4sTm6RZdUdDeSUrInf4hu+T13WuL/ugBv3UxmCKlCFeVVJVweqkkqRBtiCiY6oHehJWoNzyEndxMuhrPAHJTVUxCmp6629GCQOC16z7HOpCB0papYtIkI2qorpLU05CnkpQYmW0Rp/1BYkFj+rrEPzSB+VhokW20QRlstTMh2B3DTMtozdCQi6Z08VlsbYUbYRTxIoyAIZ0tlAZblO21G3QYJLphTMtmgaOPii5ZrBNhxyw1+kk0/BDOpg/Pcef9VE19yjadanszvLuJqyB8fnDLmN3ikGltHRzedk7g4b+48wujNta3A8Err9DQuzALD+6cvA5eFl08Lq0xGTA32OfaHoXQbQOIIJbYi/C+8cN6mrn3Y/1XfAplpmh2Bb1sQde2Vt1t+faks09lFK7pkE24vVnPxBK7Jkbz24TbxOSYaN0FZwkmtcZhm/P94/gP+E7m0nH6bfEKfR2jJ6ppdAzG0OLS7ExoBABI6xB3EeKdtKXFGLaXCQJPUJdPUK5QdH87s5ZWMHJt3u99gPerRq7qzTUzg9rMcg/aSWc4eqNze8C6OOLnkfDppvvwV3UrUd7i2pq24WjrRwuGZPB0o4Dk05njyN8e7CUzBugK6PiqpY1GPBfHGoKkbMluoJghYprGyKLsQS9tkFdgryhpQp5hZDPKTIFgcosvIqshTSoGdqQ212Eu12HUFcDvW8sTXKtCYgo6m0jzKNZb4ZscqfDDfIByWLzy4dixb9A/qVUPRMDLqCnjumcDLKdIixxb5YRTxgBTPlsEK+eyFfNdHtRRskFumujKOK6BpI7pzEMIRQV8sKCvlhBfhCBmmuVHVVN1DEUcp3wgnL0MKdMqdLYExiTsQyIYHIaokWznZICeXNNnLgJsr2ucttl9/8AIqZWT9V3cfgrLr5LbY/+z8io1VPke5RtXKzys6/yv/vQnXV+il1qR/27/kiXLKeBz3NYxpc5xs1o3krsWp2iTSU4jc7E4uL3W3BxAFm8wA0Z8c9ycnTHdOntZZnuyQgks5S40DUOzWzl7LWx/Ty3CycXCX6Pn4I/EqYS2iGnaEdY2xWU1Qi9IRXCRl5aVFO4SFSerHMuaAmFlLT1FwvJ2rpO1Zz5QG5ygkW8pULnJLFMFqGINzrJg9BzsS2Imvw025WKLB2LFgraQfE0BbyTWQ0k9kG+a60ZLIo8BL5rqamYSUHA26d0UNgtStnY05Ow2mYAFpVVNhZazT2CVSz3KZKVKkUSnqqCBJcoyBL4EwiKGJkBjTBHNcgoFPiVUHSKESSvyS5781LVSoAPzQZJcgyYBrJoJ1UGYZAwsxCzgSDiw8QcvN5HeqZpLUyuYLiHajnE4O/lNne5dLhcmsJ6qLGkxbwxm7ZSdW9WhRtxPs6dw6xGYYPQYfiePcrFC9R1781DA9Lb+xqSjwhox6FqisY9a1JyWt2g2+DKGexT2N9wqmySxT6hmuEeCfo7HL0FzC4Vf0jDYp8XIDSEVwjzK0FNWhJBPYpnHKHBI6gYSpqOq4KOMqJ4zp0w6pagJCmJdcIGoYtkjZgznKJ5XryonOShDZ5btCxa3WLgCCdDjgsWIkTT7jCjT2DcsWLYl+DsCVn69yXDevFiF9wcncPgR1PvXqxHEZjGEe5TcPYsWKlFKAq1Bx71ixJl3FS7hUO/wTaHzV6sTsQyAk0lvUMSxYp35Cn5BDFtOsWJnoIWy7040Zu/XNYsQYvIHH5DFyHm3frsXqxWS7DmVrSW9Bw71ixec+5FPyG9Pu/XNa1H68VixM9D32FkqiP6968WJTJpHixYsWCz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203200" y="-1355725"/>
            <a:ext cx="3152775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1340768"/>
            <a:ext cx="4391776" cy="36530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790" y="5029256"/>
            <a:ext cx="1675854" cy="162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80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pping the future6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77141</TotalTime>
  <Words>168</Words>
  <Application>Microsoft Office PowerPoint</Application>
  <PresentationFormat>Произвольный</PresentationFormat>
  <Paragraphs>40</Paragraphs>
  <Slides>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mapping the future6</vt:lpstr>
      <vt:lpstr>VGA &gt; DVI конвертер Adder DVA</vt:lpstr>
      <vt:lpstr>Аналоговый адаптер</vt:lpstr>
      <vt:lpstr>Виртуальная контрольная панель</vt:lpstr>
      <vt:lpstr>Информация для заказа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Mapping the Future  Product Direction</dc:title>
  <dc:creator>Nigel</dc:creator>
  <cp:lastModifiedBy>Виктория Кузьмина</cp:lastModifiedBy>
  <cp:revision>1324</cp:revision>
  <cp:lastPrinted>2016-05-11T14:54:08Z</cp:lastPrinted>
  <dcterms:created xsi:type="dcterms:W3CDTF">2012-10-21T11:04:48Z</dcterms:created>
  <dcterms:modified xsi:type="dcterms:W3CDTF">2016-07-18T11:21:20Z</dcterms:modified>
</cp:coreProperties>
</file>